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8" r:id="rId3"/>
    <p:sldId id="288" r:id="rId4"/>
    <p:sldId id="286" r:id="rId5"/>
    <p:sldId id="257" r:id="rId6"/>
    <p:sldId id="293" r:id="rId7"/>
    <p:sldId id="319" r:id="rId8"/>
    <p:sldId id="361" r:id="rId9"/>
    <p:sldId id="355" r:id="rId10"/>
    <p:sldId id="356" r:id="rId11"/>
    <p:sldId id="338" r:id="rId12"/>
    <p:sldId id="317" r:id="rId13"/>
    <p:sldId id="316" r:id="rId14"/>
    <p:sldId id="413" r:id="rId15"/>
    <p:sldId id="367" r:id="rId16"/>
    <p:sldId id="368" r:id="rId17"/>
    <p:sldId id="369" r:id="rId18"/>
    <p:sldId id="3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4671" autoAdjust="0"/>
  </p:normalViewPr>
  <p:slideViewPr>
    <p:cSldViewPr>
      <p:cViewPr>
        <p:scale>
          <a:sx n="70" d="100"/>
          <a:sy n="70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870C-C3F4-4C51-96AF-3525767F6DA4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07DF-580D-43EF-957E-E99760F1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870C-C3F4-4C51-96AF-3525767F6DA4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07DF-580D-43EF-957E-E99760F1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870C-C3F4-4C51-96AF-3525767F6DA4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07DF-580D-43EF-957E-E99760F1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870C-C3F4-4C51-96AF-3525767F6DA4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07DF-580D-43EF-957E-E99760F1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870C-C3F4-4C51-96AF-3525767F6DA4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07DF-580D-43EF-957E-E99760F1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870C-C3F4-4C51-96AF-3525767F6DA4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07DF-580D-43EF-957E-E99760F1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870C-C3F4-4C51-96AF-3525767F6DA4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07DF-580D-43EF-957E-E99760F1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870C-C3F4-4C51-96AF-3525767F6DA4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07DF-580D-43EF-957E-E99760F1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870C-C3F4-4C51-96AF-3525767F6DA4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07DF-580D-43EF-957E-E99760F1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870C-C3F4-4C51-96AF-3525767F6DA4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07DF-580D-43EF-957E-E99760F1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870C-C3F4-4C51-96AF-3525767F6DA4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07DF-580D-43EF-957E-E99760F1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3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F870C-C3F4-4C51-96AF-3525767F6DA4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C07DF-580D-43EF-957E-E99760F1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rsonalogy.ir/what-is-personalit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9552" y="1988840"/>
            <a:ext cx="8283009" cy="151159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آزمون هوش ریون کودکان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 descr="E:\Type\بسم ا\138w_shabahang20_gifs_and_animated-in_the_name_of_god-_تصاویر_متحرک_شباهنگ-بسم_الله_الرحمن_الرحیم_(2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620687"/>
            <a:ext cx="2663051" cy="93610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428596" y="5572140"/>
            <a:ext cx="7743804" cy="857256"/>
            <a:chOff x="857224" y="5072074"/>
            <a:chExt cx="4000528" cy="857256"/>
          </a:xfrm>
        </p:grpSpPr>
        <p:sp>
          <p:nvSpPr>
            <p:cNvPr id="12" name="Rounded Rectangle 11"/>
            <p:cNvSpPr/>
            <p:nvPr/>
          </p:nvSpPr>
          <p:spPr>
            <a:xfrm>
              <a:off x="857224" y="5072074"/>
              <a:ext cx="4000528" cy="8572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 rtl="1"/>
              <a:r>
                <a:rPr lang="fa-IR" sz="4000" b="1" dirty="0" smtClean="0">
                  <a:solidFill>
                    <a:srgbClr val="C00000"/>
                  </a:solidFill>
                  <a:cs typeface="B Zar" panose="00000400000000000000" pitchFamily="2" charset="-78"/>
                </a:rPr>
                <a:t>دکتر رضا برومند</a:t>
              </a:r>
              <a:endParaRPr lang="en-US" sz="4000" b="1" dirty="0">
                <a:solidFill>
                  <a:srgbClr val="C00000"/>
                </a:solidFill>
                <a:cs typeface="B Zar" panose="00000400000000000000" pitchFamily="2" charset="-78"/>
              </a:endParaRPr>
            </a:p>
          </p:txBody>
        </p:sp>
        <p:pic>
          <p:nvPicPr>
            <p:cNvPr id="1028" name="Picture 4" descr="E:\image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1426" y="5214951"/>
              <a:ext cx="829497" cy="571504"/>
            </a:xfrm>
            <a:prstGeom prst="rect">
              <a:avLst/>
            </a:prstGeom>
            <a:noFill/>
          </p:spPr>
        </p:pic>
      </p:grpSp>
      <p:sp>
        <p:nvSpPr>
          <p:cNvPr id="11" name="Rounded Rectangle 10"/>
          <p:cNvSpPr/>
          <p:nvPr/>
        </p:nvSpPr>
        <p:spPr>
          <a:xfrm>
            <a:off x="428596" y="3789040"/>
            <a:ext cx="8175852" cy="13544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 rtl="1"/>
            <a:endParaRPr lang="fa-IR" sz="3200" b="1" dirty="0">
              <a:cs typeface="B Baran" pitchFamily="2" charset="-78"/>
            </a:endParaRPr>
          </a:p>
          <a:p>
            <a:pPr lvl="1" algn="ctr" rtl="1"/>
            <a:r>
              <a:rPr lang="fa-IR" sz="3200" b="1" dirty="0">
                <a:cs typeface="B Baran" pitchFamily="2" charset="-78"/>
              </a:rPr>
              <a:t> </a:t>
            </a:r>
            <a:r>
              <a:rPr lang="en-US" sz="3200" b="1" dirty="0">
                <a:cs typeface="B Baran" pitchFamily="2" charset="-78"/>
              </a:rPr>
              <a:t>Test des </a:t>
            </a:r>
            <a:r>
              <a:rPr lang="en-US" sz="3200" b="1" dirty="0" smtClean="0">
                <a:cs typeface="B Baran" pitchFamily="2" charset="-78"/>
              </a:rPr>
              <a:t>matrices </a:t>
            </a:r>
            <a:r>
              <a:rPr lang="en-US" sz="3200" b="1" dirty="0">
                <a:cs typeface="B Baran" pitchFamily="2" charset="-78"/>
              </a:rPr>
              <a:t>progressives de Raven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Zar" panose="00000400000000000000" pitchFamily="2" charset="-78"/>
              </a:rPr>
              <a:t>معرفی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r" rtl="1">
              <a:lnSpc>
                <a:spcPct val="150000"/>
              </a:lnSpc>
            </a:pPr>
            <a:r>
              <a:rPr lang="fa-IR" sz="2700" b="1" dirty="0" smtClean="0">
                <a:latin typeface="Vazir"/>
                <a:cs typeface="B Zar" panose="00000400000000000000" pitchFamily="2" charset="-78"/>
              </a:rPr>
              <a:t>با </a:t>
            </a:r>
            <a:r>
              <a:rPr lang="fa-IR" sz="2700" b="1" dirty="0">
                <a:latin typeface="Vazir"/>
                <a:cs typeface="B Zar" panose="00000400000000000000" pitchFamily="2" charset="-78"/>
              </a:rPr>
              <a:t>این حال تعداد کمی از آیتم‌ها در سری </a:t>
            </a:r>
            <a:r>
              <a:rPr lang="en-US" sz="2700" b="1" dirty="0">
                <a:latin typeface="Vazir"/>
                <a:cs typeface="B Zar" panose="00000400000000000000" pitchFamily="2" charset="-78"/>
              </a:rPr>
              <a:t>B </a:t>
            </a:r>
            <a:r>
              <a:rPr lang="fa-IR" sz="2700" b="1" dirty="0">
                <a:latin typeface="Vazir"/>
                <a:cs typeface="B Zar" panose="00000400000000000000" pitchFamily="2" charset="-78"/>
              </a:rPr>
              <a:t>همانند آزمون ریون استاندارد، شامل تصاویری سیاه در زمینه سفید هستند</a:t>
            </a:r>
            <a:r>
              <a:rPr lang="fa-IR" sz="2700" b="1" dirty="0" smtClean="0">
                <a:latin typeface="Vazir"/>
                <a:cs typeface="B Zar" panose="00000400000000000000" pitchFamily="2" charset="-78"/>
              </a:rPr>
              <a:t>.</a:t>
            </a:r>
            <a:endParaRPr lang="en-US" sz="2700" b="1" dirty="0" smtClean="0">
              <a:latin typeface="Vazir"/>
              <a:cs typeface="B Zar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700" b="1" dirty="0" smtClean="0">
                <a:latin typeface="Vazir"/>
                <a:cs typeface="B Zar" panose="00000400000000000000" pitchFamily="2" charset="-78"/>
              </a:rPr>
              <a:t> </a:t>
            </a:r>
            <a:r>
              <a:rPr lang="fa-IR" sz="2700" b="1" dirty="0">
                <a:latin typeface="Vazir"/>
                <a:cs typeface="B Zar" panose="00000400000000000000" pitchFamily="2" charset="-78"/>
              </a:rPr>
              <a:t>در این تست از سری </a:t>
            </a:r>
            <a:r>
              <a:rPr lang="en-US" sz="2700" b="1" dirty="0">
                <a:latin typeface="Vazir"/>
                <a:cs typeface="B Zar" panose="00000400000000000000" pitchFamily="2" charset="-78"/>
              </a:rPr>
              <a:t>A </a:t>
            </a:r>
            <a:r>
              <a:rPr lang="fa-IR" sz="2700" b="1" dirty="0">
                <a:latin typeface="Vazir"/>
                <a:cs typeface="B Zar" panose="00000400000000000000" pitchFamily="2" charset="-78"/>
              </a:rPr>
              <a:t>و سری </a:t>
            </a:r>
            <a:r>
              <a:rPr lang="en-US" sz="2700" b="1" dirty="0">
                <a:latin typeface="Vazir"/>
                <a:cs typeface="B Zar" panose="00000400000000000000" pitchFamily="2" charset="-78"/>
              </a:rPr>
              <a:t>B </a:t>
            </a:r>
            <a:r>
              <a:rPr lang="fa-IR" sz="2700" b="1" dirty="0">
                <a:latin typeface="Vazir"/>
                <a:cs typeface="B Zar" panose="00000400000000000000" pitchFamily="2" charset="-78"/>
              </a:rPr>
              <a:t>نوع استاندارد استفاده شده که هر کدام ۱۲ سؤال را به خود اختصاص می‌دهند. </a:t>
            </a:r>
            <a:endParaRPr lang="en-US" sz="2700" b="1" dirty="0" smtClean="0">
              <a:latin typeface="Vazir"/>
              <a:cs typeface="B Zar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700" b="1" dirty="0" smtClean="0">
                <a:latin typeface="Vazir"/>
                <a:cs typeface="B Zar" panose="00000400000000000000" pitchFamily="2" charset="-78"/>
              </a:rPr>
              <a:t>در </a:t>
            </a:r>
            <a:r>
              <a:rPr lang="fa-IR" sz="2700" b="1" dirty="0">
                <a:latin typeface="Vazir"/>
                <a:cs typeface="B Zar" panose="00000400000000000000" pitchFamily="2" charset="-78"/>
              </a:rPr>
              <a:t>بین دو سری </a:t>
            </a:r>
            <a:r>
              <a:rPr lang="en-US" sz="2700" b="1" dirty="0">
                <a:latin typeface="Vazir"/>
                <a:cs typeface="B Zar" panose="00000400000000000000" pitchFamily="2" charset="-78"/>
              </a:rPr>
              <a:t>A </a:t>
            </a:r>
            <a:r>
              <a:rPr lang="fa-IR" sz="2700" b="1" dirty="0">
                <a:latin typeface="Vazir"/>
                <a:cs typeface="B Zar" panose="00000400000000000000" pitchFamily="2" charset="-78"/>
              </a:rPr>
              <a:t>و </a:t>
            </a:r>
            <a:r>
              <a:rPr lang="en-US" sz="2700" b="1" dirty="0">
                <a:latin typeface="Vazir"/>
                <a:cs typeface="B Zar" panose="00000400000000000000" pitchFamily="2" charset="-78"/>
              </a:rPr>
              <a:t>B </a:t>
            </a:r>
            <a:r>
              <a:rPr lang="fa-IR" sz="2700" b="1" dirty="0">
                <a:latin typeface="Vazir"/>
                <a:cs typeface="B Zar" panose="00000400000000000000" pitchFamily="2" charset="-78"/>
              </a:rPr>
              <a:t>نیز یک بخش ۱۲ سؤالی دیگر تحت عنوان </a:t>
            </a:r>
            <a:r>
              <a:rPr lang="en-US" sz="2700" b="1" dirty="0" err="1">
                <a:latin typeface="Vazir"/>
                <a:cs typeface="B Zar" panose="00000400000000000000" pitchFamily="2" charset="-78"/>
              </a:rPr>
              <a:t>Ab</a:t>
            </a:r>
            <a:r>
              <a:rPr lang="en-US" sz="2700" b="1" dirty="0">
                <a:latin typeface="Vazir"/>
                <a:cs typeface="B Zar" panose="00000400000000000000" pitchFamily="2" charset="-78"/>
              </a:rPr>
              <a:t> </a:t>
            </a:r>
            <a:r>
              <a:rPr lang="fa-IR" sz="2700" b="1" dirty="0">
                <a:latin typeface="Vazir"/>
                <a:cs typeface="B Zar" panose="00000400000000000000" pitchFamily="2" charset="-78"/>
              </a:rPr>
              <a:t>اضافه شده است که در مجموع آزمون ریون کودکان شامل ۳۶ سؤال یا آیتم می‌شود</a:t>
            </a:r>
            <a:endParaRPr lang="en-US" sz="2700" b="1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9945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19872" y="428604"/>
            <a:ext cx="5224094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cs typeface="B Titr" pitchFamily="2" charset="-78"/>
              </a:rPr>
              <a:t>معرفی</a:t>
            </a:r>
            <a:endParaRPr lang="en-US" sz="3200" dirty="0">
              <a:cs typeface="B Tit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5720" y="1643050"/>
            <a:ext cx="8501122" cy="44291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>
              <a:lnSpc>
                <a:spcPct val="200000"/>
              </a:lnSpc>
            </a:pPr>
            <a:r>
              <a:rPr lang="fa-IR" sz="2400" b="1" dirty="0" smtClean="0">
                <a:cs typeface="B Zar" pitchFamily="2" charset="-78"/>
              </a:rPr>
              <a:t>فرم اول آزمون ماتریس‌های پیشرونده‌ی ریون در سال ١٩٣٨ و فرم دوم آن در سال ١٩٤٧ توسط پن رز[</a:t>
            </a:r>
            <a:r>
              <a:rPr lang="en-US" sz="2400" b="1" dirty="0" smtClean="0">
                <a:cs typeface="B Zar" pitchFamily="2" charset="-78"/>
              </a:rPr>
              <a:t>Penrose] </a:t>
            </a:r>
            <a:r>
              <a:rPr lang="fa-IR" sz="2400" b="1" dirty="0" smtClean="0">
                <a:cs typeface="B Zar" pitchFamily="2" charset="-78"/>
              </a:rPr>
              <a:t>و ریون[</a:t>
            </a:r>
            <a:r>
              <a:rPr lang="en-US" sz="2400" b="1" dirty="0" smtClean="0">
                <a:cs typeface="B Zar" pitchFamily="2" charset="-78"/>
              </a:rPr>
              <a:t>Raven] </a:t>
            </a:r>
            <a:r>
              <a:rPr lang="fa-IR" sz="2400" b="1" dirty="0" smtClean="0">
                <a:cs typeface="B Zar" pitchFamily="2" charset="-78"/>
              </a:rPr>
              <a:t>تهیه شده است. </a:t>
            </a:r>
          </a:p>
          <a:p>
            <a:pPr algn="just" rtl="1">
              <a:lnSpc>
                <a:spcPct val="200000"/>
              </a:lnSpc>
            </a:pPr>
            <a:r>
              <a:rPr lang="fa-IR" sz="2400" b="1" dirty="0" smtClean="0">
                <a:cs typeface="B Zar" pitchFamily="2" charset="-78"/>
              </a:rPr>
              <a:t>درباره‌ی این آزمون، پژوهش‌های زیادی به عمل آمده و بارها مورد تجدیدنظر قرار گرفته است. فرم‌های تجدیدنظرشد</a:t>
            </a:r>
            <a:endParaRPr lang="fa-IR" sz="2400" b="1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9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03648" y="428604"/>
            <a:ext cx="724031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5000" b="1" dirty="0">
                <a:solidFill>
                  <a:srgbClr val="04617B"/>
                </a:solidFill>
                <a:cs typeface="B Traffic" panose="00000400000000000000" pitchFamily="2" charset="-78"/>
              </a:rPr>
              <a:t>روش اجرای آزمون</a:t>
            </a:r>
            <a:endParaRPr lang="en-US" sz="3200" dirty="0">
              <a:cs typeface="B Tit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5720" y="1643050"/>
            <a:ext cx="8501122" cy="44291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>
              <a:lnSpc>
                <a:spcPct val="200000"/>
              </a:lnSpc>
            </a:pPr>
            <a:r>
              <a:rPr lang="fa-IR" sz="2600" b="1" dirty="0">
                <a:solidFill>
                  <a:prstClr val="black"/>
                </a:solidFill>
                <a:latin typeface="Constantia"/>
                <a:cs typeface="B Traffic" panose="00000400000000000000" pitchFamily="2" charset="-78"/>
              </a:rPr>
              <a:t>1- مصاحبه اولیه:در جر یان یک مصاحبه اولیه که با هدف ایجاد آمادگی از طریق برقراری یک ارتباط صمیمانه با آزمودنی و والدین او انجام می پذیرد اطلاعات اولیه شامل نام و نام خانوادگی ،تاریخ تولد، و تحصیلات وی یادداشت می شود</a:t>
            </a:r>
            <a:endParaRPr lang="fa-IR" sz="2400" b="1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39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9632" y="428604"/>
            <a:ext cx="7384334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5000" b="1" dirty="0">
                <a:solidFill>
                  <a:srgbClr val="04617B"/>
                </a:solidFill>
                <a:cs typeface="B Traffic" panose="00000400000000000000" pitchFamily="2" charset="-78"/>
              </a:rPr>
              <a:t>روش اجرای آزمون</a:t>
            </a:r>
            <a:endParaRPr lang="en-US" sz="3200" dirty="0">
              <a:solidFill>
                <a:prstClr val="white"/>
              </a:solidFill>
              <a:cs typeface="B Tit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5720" y="1643050"/>
            <a:ext cx="8501122" cy="44291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73050" lvl="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Constantia"/>
                <a:cs typeface="B Traffic" panose="00000400000000000000" pitchFamily="2" charset="-78"/>
              </a:rPr>
              <a:t>2- دفترچه آزمون ریون را باز نموده ، اولین تصویر را به آزمودنی نشان می دهیم و به او می گوییم:</a:t>
            </a:r>
          </a:p>
          <a:p>
            <a:pPr marL="273050" lvl="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Constantia"/>
                <a:cs typeface="B Traffic" panose="00000400000000000000" pitchFamily="2" charset="-78"/>
              </a:rPr>
              <a:t>- این تصویر را خوب نگاه کن(تصویر بالایی).با دست نشان می دهیم</a:t>
            </a:r>
          </a:p>
          <a:p>
            <a:pPr marL="273050" lvl="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Constantia"/>
                <a:cs typeface="B Traffic" panose="00000400000000000000" pitchFamily="2" charset="-78"/>
              </a:rPr>
              <a:t>-قسمتی از آن برداشته شده است.با دست نشان می دهیم</a:t>
            </a:r>
          </a:p>
          <a:p>
            <a:pPr marL="273050" lvl="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Constantia"/>
                <a:cs typeface="B Traffic" panose="00000400000000000000" pitchFamily="2" charset="-78"/>
              </a:rPr>
              <a:t>-قسمت برداشته شده در یکی از شکل های پایین هست.با دست به شکل های پایین اشاره می کنیم</a:t>
            </a:r>
          </a:p>
          <a:p>
            <a:pPr marL="273050" lvl="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fa-IR" sz="2800" b="1" dirty="0">
              <a:solidFill>
                <a:prstClr val="black"/>
              </a:solidFill>
              <a:latin typeface="Constantia"/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39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090188~1\AppData\Local\Temp\Rar$DIa3176.41713\docu0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8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90188~1\AppData\Local\Temp\Rar$DIa3176.34211\docu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2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1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90188~1\AppData\Local\Temp\Rar$DIa3176.31572\docu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90188~1\AppData\Local\Temp\Rar$DIa3176.43975\docu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090188~1\AppData\Local\Temp\Rar$DIa3176.47281\docu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0891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9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Vazir"/>
                <a:cs typeface="B Zar" panose="00000400000000000000" pitchFamily="2" charset="-78"/>
              </a:rPr>
              <a:t>یکی از مهمترین ابعاد </a:t>
            </a:r>
            <a:r>
              <a:rPr lang="fa-IR" sz="2800" b="1" u="sng" dirty="0">
                <a:latin typeface="Vazir"/>
                <a:cs typeface="B Zar" panose="00000400000000000000" pitchFamily="2" charset="-78"/>
                <a:hlinkClick r:id="rId2"/>
              </a:rPr>
              <a:t>شخصیت</a:t>
            </a:r>
            <a:r>
              <a:rPr lang="fa-IR" sz="2800" b="1" dirty="0">
                <a:latin typeface="Vazir"/>
                <a:cs typeface="B Zar" panose="00000400000000000000" pitchFamily="2" charset="-78"/>
              </a:rPr>
              <a:t>، هوش یا </a:t>
            </a:r>
            <a:r>
              <a:rPr lang="en-US" sz="2800" b="1" dirty="0">
                <a:latin typeface="Vazir"/>
                <a:cs typeface="B Zar" panose="00000400000000000000" pitchFamily="2" charset="-78"/>
              </a:rPr>
              <a:t>IQ </a:t>
            </a:r>
            <a:r>
              <a:rPr lang="fa-IR" sz="2800" b="1" dirty="0">
                <a:latin typeface="Vazir"/>
                <a:cs typeface="B Zar" panose="00000400000000000000" pitchFamily="2" charset="-78"/>
              </a:rPr>
              <a:t>ما است</a:t>
            </a:r>
            <a:r>
              <a:rPr lang="fa-IR" sz="2800" b="1" dirty="0" smtClean="0">
                <a:latin typeface="Vazir"/>
                <a:cs typeface="B Zar" panose="00000400000000000000" pitchFamily="2" charset="-78"/>
              </a:rPr>
              <a:t>.</a:t>
            </a:r>
            <a:endParaRPr lang="en-US" sz="2800" b="1" dirty="0" smtClean="0">
              <a:latin typeface="Vazir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Vazir"/>
                <a:cs typeface="B Zar" panose="00000400000000000000" pitchFamily="2" charset="-78"/>
              </a:rPr>
              <a:t> </a:t>
            </a:r>
            <a:r>
              <a:rPr lang="fa-IR" sz="2800" b="1" dirty="0">
                <a:latin typeface="Vazir"/>
                <a:cs typeface="B Zar" panose="00000400000000000000" pitchFamily="2" charset="-78"/>
              </a:rPr>
              <a:t>برای بسیاری از والدین مهم است که از هوش فرزند خود، آگاه </a:t>
            </a:r>
            <a:r>
              <a:rPr lang="fa-IR" sz="2800" b="1" dirty="0" smtClean="0">
                <a:latin typeface="Vazir"/>
                <a:cs typeface="B Zar" panose="00000400000000000000" pitchFamily="2" charset="-78"/>
              </a:rPr>
              <a:t>شوند</a:t>
            </a:r>
            <a:r>
              <a:rPr lang="en-US" sz="2800" b="1" dirty="0" smtClean="0">
                <a:latin typeface="Vazir"/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Vazir"/>
                <a:cs typeface="B Zar" panose="00000400000000000000" pitchFamily="2" charset="-78"/>
              </a:rPr>
              <a:t> </a:t>
            </a:r>
            <a:r>
              <a:rPr lang="fa-IR" sz="2800" b="1" dirty="0">
                <a:latin typeface="Vazir"/>
                <a:cs typeface="B Zar" panose="00000400000000000000" pitchFamily="2" charset="-78"/>
              </a:rPr>
              <a:t>برای بسیاری از شرکت‌ها و مؤسسات، استخدام کارکنانی با درجات هوشی مشخص یک عامل تعیین‌کننده است؛ و مراکز استعدادیابی به دنبال یافتن هوش و استعداد افراد هستند</a:t>
            </a:r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091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15074" y="428604"/>
            <a:ext cx="2428892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cs typeface="B Titr" pitchFamily="2" charset="-78"/>
              </a:rPr>
              <a:t>هوش</a:t>
            </a:r>
            <a:endParaRPr lang="en-US" sz="3200" dirty="0">
              <a:cs typeface="B Tit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5720" y="1643050"/>
            <a:ext cx="8501122" cy="44291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600" b="1" dirty="0">
                <a:solidFill>
                  <a:prstClr val="black"/>
                </a:solidFill>
                <a:latin typeface="Constantia"/>
                <a:cs typeface="B Traffic" panose="00000400000000000000" pitchFamily="2" charset="-78"/>
              </a:rPr>
              <a:t>روان شناسان تعریف های ارائه شده را به 4 دسته تقسیم کرده اند: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600" b="1" dirty="0">
                <a:solidFill>
                  <a:prstClr val="black"/>
                </a:solidFill>
                <a:latin typeface="Constantia"/>
                <a:cs typeface="B Traffic" panose="00000400000000000000" pitchFamily="2" charset="-78"/>
              </a:rPr>
              <a:t>-هوش یعنی سازگاری با محیط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600" b="1" dirty="0">
                <a:solidFill>
                  <a:prstClr val="black"/>
                </a:solidFill>
                <a:latin typeface="Constantia"/>
                <a:cs typeface="B Traffic" panose="00000400000000000000" pitchFamily="2" charset="-78"/>
              </a:rPr>
              <a:t>-هوش یعنی استعداد یادگیری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600" b="1" dirty="0">
                <a:solidFill>
                  <a:prstClr val="black"/>
                </a:solidFill>
                <a:latin typeface="Constantia"/>
                <a:cs typeface="B Traffic" panose="00000400000000000000" pitchFamily="2" charset="-78"/>
              </a:rPr>
              <a:t>-هوش یعنی تفکر انتزاعی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600" b="1" dirty="0">
                <a:solidFill>
                  <a:prstClr val="black"/>
                </a:solidFill>
                <a:latin typeface="Constantia"/>
                <a:cs typeface="B Traffic" panose="00000400000000000000" pitchFamily="2" charset="-78"/>
              </a:rPr>
              <a:t>-هوش یعنی به کار انداختن توانایی ها برای رسیدن به هدف مطلوب</a:t>
            </a:r>
          </a:p>
        </p:txBody>
      </p:sp>
    </p:spTree>
    <p:extLst>
      <p:ext uri="{BB962C8B-B14F-4D97-AF65-F5344CB8AC3E}">
        <p14:creationId xmlns:p14="http://schemas.microsoft.com/office/powerpoint/2010/main" val="358009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9792" y="428604"/>
            <a:ext cx="5944174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5000" b="1" dirty="0">
                <a:solidFill>
                  <a:srgbClr val="04617B"/>
                </a:solidFill>
                <a:cs typeface="B Traffic" panose="00000400000000000000" pitchFamily="2" charset="-78"/>
              </a:rPr>
              <a:t>اندازه گیری هوش</a:t>
            </a:r>
            <a:endParaRPr lang="en-US" sz="3200" dirty="0">
              <a:cs typeface="B Tit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5720" y="1643050"/>
            <a:ext cx="8501122" cy="44291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73050" lvl="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600" b="1" dirty="0">
                <a:solidFill>
                  <a:srgbClr val="000000"/>
                </a:solidFill>
                <a:latin typeface="tahoma"/>
                <a:cs typeface="B Traffic" panose="00000400000000000000" pitchFamily="2" charset="-78"/>
              </a:rPr>
              <a:t>اولین تلاش ها برای اندازه گیری رسمی و علمی هوش از اواخر قرن نوزدهم میلادی شروع شد</a:t>
            </a:r>
            <a:r>
              <a:rPr lang="fa-IR" sz="2600" b="1" dirty="0" smtClean="0">
                <a:solidFill>
                  <a:srgbClr val="000000"/>
                </a:solidFill>
                <a:latin typeface="tahoma"/>
                <a:cs typeface="B Traffic" panose="00000400000000000000" pitchFamily="2" charset="-78"/>
              </a:rPr>
              <a:t>.</a:t>
            </a:r>
            <a:endParaRPr lang="en-US" sz="2600" b="1" dirty="0" smtClean="0">
              <a:solidFill>
                <a:srgbClr val="000000"/>
              </a:solidFill>
              <a:latin typeface="tahoma"/>
              <a:cs typeface="B Traffic" panose="00000400000000000000" pitchFamily="2" charset="-78"/>
            </a:endParaRPr>
          </a:p>
          <a:p>
            <a:pPr marL="273050" lvl="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600" b="1" dirty="0" smtClean="0">
                <a:solidFill>
                  <a:srgbClr val="000000"/>
                </a:solidFill>
                <a:latin typeface="tahoma"/>
                <a:cs typeface="B Traffic" panose="00000400000000000000" pitchFamily="2" charset="-78"/>
              </a:rPr>
              <a:t> </a:t>
            </a:r>
            <a:r>
              <a:rPr lang="fa-IR" sz="2600" b="1" dirty="0">
                <a:solidFill>
                  <a:srgbClr val="000000"/>
                </a:solidFill>
                <a:latin typeface="tahoma"/>
                <a:cs typeface="B Traffic" panose="00000400000000000000" pitchFamily="2" charset="-78"/>
              </a:rPr>
              <a:t>اولین کسی که در این مورد اقدام کرد، فرانسیس گالتون بود. </a:t>
            </a:r>
          </a:p>
          <a:p>
            <a:pPr marL="273050" lvl="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600" b="1" dirty="0">
                <a:solidFill>
                  <a:srgbClr val="000000"/>
                </a:solidFill>
                <a:latin typeface="tahoma"/>
                <a:cs typeface="B Traffic" panose="00000400000000000000" pitchFamily="2" charset="-78"/>
              </a:rPr>
              <a:t>اما آلفرد بینه بود که در سال 1905 میلادی نمونه ی اولیه ی آزمون هوش واقعی را تهیه کرد. </a:t>
            </a:r>
          </a:p>
        </p:txBody>
      </p:sp>
    </p:spTree>
    <p:extLst>
      <p:ext uri="{BB962C8B-B14F-4D97-AF65-F5344CB8AC3E}">
        <p14:creationId xmlns:p14="http://schemas.microsoft.com/office/powerpoint/2010/main" val="358009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15074" y="428604"/>
            <a:ext cx="2428892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cs typeface="B Titr" pitchFamily="2" charset="-78"/>
              </a:rPr>
              <a:t>معرفی</a:t>
            </a:r>
            <a:endParaRPr lang="en-US" sz="3200" dirty="0">
              <a:cs typeface="B Tit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5720" y="1643050"/>
            <a:ext cx="8501122" cy="44291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73050" lvl="0" indent="-273050" algn="just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600" dirty="0">
                <a:solidFill>
                  <a:srgbClr val="000000"/>
                </a:solidFill>
                <a:latin typeface="tahoma"/>
                <a:cs typeface="B Traffic" panose="00000400000000000000" pitchFamily="2" charset="-78"/>
              </a:rPr>
              <a:t>این هوش، هوش شناختی یا تحصیلی نیز نامیده می شود و اجازه می دهد افراد اطلاعات انتزاعی را پردازش کنند، با اعداد کار کنند، شباهت ها را تشخیص دهند و اساساً امکان یادگیری و پیشرفت تحصیلی را به دست آورند.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15074" y="428604"/>
            <a:ext cx="2428892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cs typeface="B Titr" pitchFamily="2" charset="-78"/>
              </a:rPr>
              <a:t>بهره هوشی</a:t>
            </a:r>
            <a:endParaRPr lang="en-US" sz="3200" dirty="0">
              <a:cs typeface="B Tit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5720" y="1643050"/>
            <a:ext cx="8501122" cy="44291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>
              <a:lnSpc>
                <a:spcPct val="200000"/>
              </a:lnSpc>
            </a:pPr>
            <a:r>
              <a:rPr lang="fa-IR" sz="2600" dirty="0">
                <a:solidFill>
                  <a:srgbClr val="000000"/>
                </a:solidFill>
                <a:latin typeface="tahoma"/>
                <a:cs typeface="B Traffic" panose="00000400000000000000" pitchFamily="2" charset="-78"/>
              </a:rPr>
              <a:t>در واقع </a:t>
            </a:r>
            <a:r>
              <a:rPr lang="en-US" sz="2600" dirty="0">
                <a:solidFill>
                  <a:srgbClr val="000000"/>
                </a:solidFill>
                <a:latin typeface="tahoma"/>
                <a:cs typeface="B Traffic" panose="00000400000000000000" pitchFamily="2" charset="-78"/>
              </a:rPr>
              <a:t>IQ </a:t>
            </a:r>
            <a:r>
              <a:rPr lang="fa-IR" sz="2600" dirty="0">
                <a:solidFill>
                  <a:srgbClr val="000000"/>
                </a:solidFill>
                <a:latin typeface="tahoma"/>
                <a:cs typeface="B Traffic" panose="00000400000000000000" pitchFamily="2" charset="-78"/>
              </a:rPr>
              <a:t>یک شاخص مهم برای پیش بینی موفقیت تحصیلی یک شخص است اما لزوماً این امر معادل با موفقیت فرد در زندگی و شغل نیست، چرا که </a:t>
            </a:r>
            <a:r>
              <a:rPr lang="en-US" sz="2600" dirty="0">
                <a:solidFill>
                  <a:srgbClr val="000000"/>
                </a:solidFill>
                <a:latin typeface="tahoma"/>
                <a:cs typeface="B Traffic" panose="00000400000000000000" pitchFamily="2" charset="-78"/>
              </a:rPr>
              <a:t>IQ </a:t>
            </a:r>
            <a:r>
              <a:rPr lang="fa-IR" sz="2600" dirty="0">
                <a:solidFill>
                  <a:srgbClr val="000000"/>
                </a:solidFill>
                <a:latin typeface="tahoma"/>
                <a:cs typeface="B Traffic" panose="00000400000000000000" pitchFamily="2" charset="-78"/>
              </a:rPr>
              <a:t>جنبه های احساسی و هیجانی و ارتباطات بین فردی را اندازه گیری نمی کند.</a:t>
            </a:r>
            <a:endParaRPr lang="fa-IR" sz="2400" b="1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980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15074" y="428604"/>
            <a:ext cx="2428892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cs typeface="B Titr" pitchFamily="2" charset="-78"/>
              </a:rPr>
              <a:t>معرفی</a:t>
            </a:r>
            <a:endParaRPr lang="en-US" sz="3200" dirty="0">
              <a:cs typeface="B Tit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5720" y="1643050"/>
            <a:ext cx="8501122" cy="44291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73050" lvl="0" indent="-273050" algn="ct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4800" b="1" dirty="0">
                <a:solidFill>
                  <a:prstClr val="black"/>
                </a:solidFill>
                <a:latin typeface="Constantia"/>
                <a:cs typeface="B Traffic" panose="00000400000000000000" pitchFamily="2" charset="-78"/>
              </a:rPr>
              <a:t>ماتریس های پیش رونده ریون کودکان</a:t>
            </a:r>
          </a:p>
          <a:p>
            <a:pPr marL="273050" lvl="0" indent="-273050" algn="ct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4800" b="1" dirty="0">
                <a:solidFill>
                  <a:prstClr val="black"/>
                </a:solidFill>
                <a:latin typeface="Constantia"/>
                <a:cs typeface="B Traffic" panose="00000400000000000000" pitchFamily="2" charset="-78"/>
              </a:rPr>
              <a:t> سری های </a:t>
            </a:r>
            <a:r>
              <a:rPr lang="en-US" sz="4800" b="1" dirty="0" err="1">
                <a:solidFill>
                  <a:prstClr val="black"/>
                </a:solidFill>
                <a:latin typeface="Constantia"/>
                <a:cs typeface="B Traffic" panose="00000400000000000000" pitchFamily="2" charset="-78"/>
              </a:rPr>
              <a:t>A,Ab,B</a:t>
            </a:r>
            <a:endParaRPr lang="fa-IR" sz="4800" b="1" dirty="0">
              <a:solidFill>
                <a:prstClr val="black"/>
              </a:solidFill>
              <a:latin typeface="Constantia"/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39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latin typeface="Vazir"/>
                <a:cs typeface="B Zar" panose="00000400000000000000" pitchFamily="2" charset="-78"/>
              </a:rPr>
              <a:t>در </a:t>
            </a:r>
            <a:r>
              <a:rPr lang="fa-IR" b="1" dirty="0">
                <a:latin typeface="Vazir"/>
                <a:cs typeface="B Zar" panose="00000400000000000000" pitchFamily="2" charset="-78"/>
              </a:rPr>
              <a:t>این میان، یکی از اصلی‌ترین و اولیه‌ترین راه‌هایی که پیش روی این افراد است استفاده از آزمون‌های هوش است</a:t>
            </a:r>
            <a:r>
              <a:rPr lang="fa-IR" b="1" dirty="0" smtClean="0">
                <a:latin typeface="Vazir"/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latin typeface="Vazir"/>
                <a:cs typeface="B Zar" panose="00000400000000000000" pitchFamily="2" charset="-78"/>
              </a:rPr>
              <a:t> </a:t>
            </a:r>
            <a:r>
              <a:rPr lang="fa-IR" b="1" dirty="0">
                <a:latin typeface="Vazir"/>
                <a:cs typeface="B Zar" panose="00000400000000000000" pitchFamily="2" charset="-78"/>
              </a:rPr>
              <a:t>تست هوش ریون نیز یک تست هوش سریع، غیر متأثر از فرهنگ، مذهب و ملیت است که رشد هوشی و میزان تفکر و استدلال منطقی افراد را به صورت غیر کلامی می‌سنجد.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445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معرفی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Vazir"/>
                <a:cs typeface="B Zar" panose="00000400000000000000" pitchFamily="2" charset="-78"/>
              </a:rPr>
              <a:t>ماتریس پیش‌رونده رنگی (</a:t>
            </a:r>
            <a:r>
              <a:rPr lang="en-US" sz="2400" b="1" dirty="0">
                <a:latin typeface="Vazir"/>
                <a:cs typeface="B Zar" panose="00000400000000000000" pitchFamily="2" charset="-78"/>
              </a:rPr>
              <a:t>colored progressive matrices) </a:t>
            </a:r>
            <a:r>
              <a:rPr lang="fa-IR" sz="2400" b="1" dirty="0">
                <a:latin typeface="Vazir"/>
                <a:cs typeface="B Zar" panose="00000400000000000000" pitchFamily="2" charset="-78"/>
              </a:rPr>
              <a:t>یکی از انواع آزمون ریون است که برای کودکان </a:t>
            </a:r>
            <a:r>
              <a:rPr lang="en-US" sz="2400" b="1" dirty="0" smtClean="0">
                <a:latin typeface="Vazir"/>
                <a:cs typeface="B Zar" panose="00000400000000000000" pitchFamily="2" charset="-78"/>
              </a:rPr>
              <a:t>5-9</a:t>
            </a:r>
            <a:r>
              <a:rPr lang="fa-IR" sz="2400" b="1" dirty="0" smtClean="0">
                <a:latin typeface="Vazir"/>
                <a:cs typeface="B Zar" panose="00000400000000000000" pitchFamily="2" charset="-78"/>
              </a:rPr>
              <a:t> </a:t>
            </a:r>
            <a:r>
              <a:rPr lang="fa-IR" sz="2400" b="1" dirty="0">
                <a:latin typeface="Vazir"/>
                <a:cs typeface="B Zar" panose="00000400000000000000" pitchFamily="2" charset="-78"/>
              </a:rPr>
              <a:t>ساله و بزرگسالانی با مشکلات یادگیری متوسط یا شدید تهیه شد و به همین دلیل در آن از تصاویر رنگی به جای سیاه استفاده شده است. </a:t>
            </a:r>
            <a:endParaRPr lang="en-US" sz="2400" b="1" dirty="0" smtClean="0">
              <a:latin typeface="Vazir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latin typeface="Vazir"/>
                <a:cs typeface="B Zar" panose="00000400000000000000" pitchFamily="2" charset="-78"/>
              </a:rPr>
              <a:t>دلیل </a:t>
            </a:r>
            <a:r>
              <a:rPr lang="fa-IR" sz="2400" b="1" dirty="0">
                <a:latin typeface="Vazir"/>
                <a:cs typeface="B Zar" panose="00000400000000000000" pitchFamily="2" charset="-78"/>
              </a:rPr>
              <a:t>استفاده از تصاویر رنگی این است که کودکان نیاز به تحریک بیشتری از نظر دیداری دارند تا بتوانند به سؤالات پاسخ </a:t>
            </a:r>
            <a:r>
              <a:rPr lang="fa-IR" sz="2400" b="1" dirty="0" smtClean="0">
                <a:latin typeface="Vazir"/>
                <a:cs typeface="B Zar" panose="00000400000000000000" pitchFamily="2" charset="-78"/>
              </a:rPr>
              <a:t>دهند</a:t>
            </a:r>
            <a:endParaRPr lang="en-US" sz="24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7222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561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مقدمه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مقدمه</vt:lpstr>
      <vt:lpstr>معرفی</vt:lpstr>
      <vt:lpstr>معرفی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PARANDCO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farsi</dc:creator>
  <cp:lastModifiedBy>09018868042</cp:lastModifiedBy>
  <cp:revision>67</cp:revision>
  <dcterms:created xsi:type="dcterms:W3CDTF">2021-06-01T11:36:53Z</dcterms:created>
  <dcterms:modified xsi:type="dcterms:W3CDTF">2021-06-21T18:22:31Z</dcterms:modified>
</cp:coreProperties>
</file>